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1" r:id="rId6"/>
    <p:sldId id="265" r:id="rId7"/>
    <p:sldId id="260" r:id="rId8"/>
    <p:sldId id="272" r:id="rId9"/>
    <p:sldId id="275" r:id="rId10"/>
    <p:sldId id="273" r:id="rId11"/>
    <p:sldId id="274" r:id="rId12"/>
    <p:sldId id="276" r:id="rId13"/>
    <p:sldId id="262" r:id="rId14"/>
    <p:sldId id="282" r:id="rId15"/>
    <p:sldId id="277" r:id="rId16"/>
    <p:sldId id="278" r:id="rId17"/>
    <p:sldId id="279" r:id="rId18"/>
    <p:sldId id="280" r:id="rId19"/>
    <p:sldId id="281" r:id="rId20"/>
    <p:sldId id="264" r:id="rId21"/>
    <p:sldId id="283" r:id="rId22"/>
    <p:sldId id="266" r:id="rId23"/>
    <p:sldId id="267" r:id="rId24"/>
    <p:sldId id="268" r:id="rId25"/>
    <p:sldId id="284" r:id="rId26"/>
    <p:sldId id="285" r:id="rId27"/>
    <p:sldId id="270" r:id="rId28"/>
    <p:sldId id="271" r:id="rId29"/>
    <p:sldId id="263" r:id="rId30"/>
    <p:sldId id="269" r:id="rId31"/>
  </p:sldIdLst>
  <p:sldSz cx="18288000" cy="10287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DM Sans Bold" charset="0"/>
      <p:regular r:id="rId40"/>
      <p:bold r:id="rId41"/>
    </p:embeddedFont>
    <p:embeddedFont>
      <p:font typeface="DM Sans Italics" panose="020B0604020202020204" charset="0"/>
      <p:regular r:id="rId42"/>
      <p:italic r:id="rId43"/>
    </p:embeddedFont>
    <p:embeddedFont>
      <p:font typeface="Gill Sans MT" panose="020B0502020104020203" pitchFamily="34" charset="0"/>
      <p:regular r:id="rId44"/>
      <p:bold r:id="rId45"/>
      <p:italic r:id="rId46"/>
      <p:boldItalic r:id="rId47"/>
    </p:embeddedFont>
    <p:embeddedFont>
      <p:font typeface="Hack" panose="020B0609030202020204" pitchFamily="49" charset="0"/>
      <p:regular r:id="rId48"/>
      <p:bold r:id="rId49"/>
      <p:italic r:id="rId50"/>
      <p:boldItalic r:id="rId51"/>
    </p:embeddedFont>
    <p:embeddedFont>
      <p:font typeface="Montserrat Classic Bold" panose="020B0604020202020204" charset="0"/>
      <p:regular r:id="rId52"/>
      <p:bold r:id="rId53"/>
    </p:embeddedFont>
    <p:embeddedFont>
      <p:font typeface="Montserrat Light" panose="00000400000000000000" pitchFamily="50" charset="0"/>
      <p:regular r:id="rId54"/>
      <p:italic r:id="rId55"/>
    </p:embeddedFont>
    <p:embeddedFont>
      <p:font typeface="Montserrat SemiBold" panose="00000700000000000000" pitchFamily="50" charset="0"/>
      <p:bold r:id="rId56"/>
      <p:boldItalic r:id="rId57"/>
    </p:embeddedFont>
    <p:embeddedFont>
      <p:font typeface="Oswald" panose="02000303000000000000" pitchFamily="2" charset="0"/>
      <p:regular r:id="rId58"/>
      <p:bold r:id="rId59"/>
      <p:italic r:id="rId60"/>
      <p:boldItalic r:id="rId61"/>
    </p:embeddedFont>
    <p:embeddedFont>
      <p:font typeface="Oswald Bold" panose="02000803000000000000" pitchFamily="2" charset="0"/>
      <p:regular r:id="rId62"/>
      <p:bold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1ECFC-6A4D-4741-9A41-966B6BE02EBB}" v="10" dt="2024-08-28T05:29:54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7" autoAdjust="0"/>
    <p:restoredTop sz="94583" autoAdjust="0"/>
  </p:normalViewPr>
  <p:slideViewPr>
    <p:cSldViewPr>
      <p:cViewPr varScale="1">
        <p:scale>
          <a:sx n="82" d="100"/>
          <a:sy n="82" d="100"/>
        </p:scale>
        <p:origin x="48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font" Target="fonts/font32.fntdata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2791" y="6528816"/>
            <a:ext cx="10202418" cy="185984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80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400300" y="3580116"/>
            <a:ext cx="13487400" cy="246888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7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2791" y="6528698"/>
            <a:ext cx="10202418" cy="189762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3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2868" y="3957066"/>
            <a:ext cx="6407657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6405371" cy="4652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1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15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154" y="4714875"/>
            <a:ext cx="6405372" cy="3895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07474" y="4714875"/>
            <a:ext cx="6380226" cy="389516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07474" y="3470150"/>
            <a:ext cx="6405372" cy="1056131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80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1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0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7008" y="3365743"/>
            <a:ext cx="6729984" cy="171224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4120" y="1207008"/>
            <a:ext cx="7223760" cy="7872984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7"/>
            <a:ext cx="5692140" cy="329105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91439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12785" y="3365742"/>
            <a:ext cx="6742497" cy="170196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3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3999" y="0"/>
            <a:ext cx="9153146" cy="10287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3352" y="5324878"/>
            <a:ext cx="5692140" cy="329105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07009" y="9354312"/>
            <a:ext cx="7687196" cy="48006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6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6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79668" y="1405890"/>
            <a:ext cx="1947912" cy="7475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6705" y="1405890"/>
            <a:ext cx="9297734" cy="7475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6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346704" y="1447038"/>
            <a:ext cx="11594592" cy="17830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6704" y="3957067"/>
            <a:ext cx="11594592" cy="46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2144" y="9358224"/>
            <a:ext cx="4130619" cy="485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A59EC04-9C99-EE4B-97A7-1CDD0185128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00301" y="9354312"/>
            <a:ext cx="8851784" cy="480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38383" y="9326880"/>
            <a:ext cx="548640" cy="54864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189EB534-42BA-D146-8825-F20CAA28B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0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4200" kern="1200" cap="all" spc="3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6929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47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24163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.sv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719597" y="3202251"/>
            <a:ext cx="12848808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36347" y="4348786"/>
            <a:ext cx="9815307" cy="2681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3800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HTMX</a:t>
            </a:r>
            <a:endParaRPr lang="en-US" sz="16437" spc="1610" dirty="0">
              <a:solidFill>
                <a:srgbClr val="231F20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95600" y="3438109"/>
            <a:ext cx="12496799" cy="1076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Enhancing ASP.NET Razor Pages with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CHRIS WOODRUFF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3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HISTORY LESSON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5BE526EC-F0D1-C135-BF79-26B4F4508EE9}"/>
              </a:ext>
            </a:extLst>
          </p:cNvPr>
          <p:cNvGrpSpPr/>
          <p:nvPr/>
        </p:nvGrpSpPr>
        <p:grpSpPr>
          <a:xfrm>
            <a:off x="7095208" y="3517292"/>
            <a:ext cx="9034431" cy="2808103"/>
            <a:chOff x="0" y="0"/>
            <a:chExt cx="1744696" cy="54229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ECD27420-3E4E-2C5D-2761-46E37BF52E6F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FA36EDCF-1323-BA1F-B482-91BF25097A88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D6751FF8-3B25-EEC1-317B-1CCC2C42D3EC}"/>
              </a:ext>
            </a:extLst>
          </p:cNvPr>
          <p:cNvGrpSpPr/>
          <p:nvPr/>
        </p:nvGrpSpPr>
        <p:grpSpPr>
          <a:xfrm>
            <a:off x="1905000" y="6591300"/>
            <a:ext cx="9677400" cy="3048000"/>
            <a:chOff x="0" y="0"/>
            <a:chExt cx="1744696" cy="542290"/>
          </a:xfrm>
        </p:grpSpPr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BD2AEE0C-39B6-6645-23C5-7DAD6BEB8D86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E7973D6C-E331-20EB-F939-7878A76C2B3F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DB594E15-29D2-CE25-3406-09C49E246854}"/>
              </a:ext>
            </a:extLst>
          </p:cNvPr>
          <p:cNvSpPr txBox="1"/>
          <p:nvPr/>
        </p:nvSpPr>
        <p:spPr>
          <a:xfrm>
            <a:off x="2057400" y="6706842"/>
            <a:ext cx="9296400" cy="2600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2022-NOW LOOKING BACK TO SIMPLE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Rediscovery of Server-Side Dev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React Server Components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Angular Server-side rendering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45566FA8-C5C4-5F03-B2C2-ED6A3BBEF4D2}"/>
              </a:ext>
            </a:extLst>
          </p:cNvPr>
          <p:cNvSpPr txBox="1"/>
          <p:nvPr/>
        </p:nvSpPr>
        <p:spPr>
          <a:xfrm>
            <a:off x="7227110" y="3619500"/>
            <a:ext cx="8698690" cy="2604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2010-2020 SPA DOMINATION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Mostly everything is done in browsers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Information is passed as JSON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Complexity is seen as innovation</a:t>
            </a:r>
          </a:p>
        </p:txBody>
      </p:sp>
    </p:spTree>
    <p:extLst>
      <p:ext uri="{BB962C8B-B14F-4D97-AF65-F5344CB8AC3E}">
        <p14:creationId xmlns:p14="http://schemas.microsoft.com/office/powerpoint/2010/main" val="338919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352800" y="4434807"/>
            <a:ext cx="4571999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81564" y="5267602"/>
            <a:ext cx="4571999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69981" y="3632691"/>
            <a:ext cx="4206983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63600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14844112" cy="159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1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31" b="0" i="0" u="none" strike="noStrike" kern="1200" cap="none" spc="9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HYPERMEDIA SYSTEMS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19757" y="5301606"/>
            <a:ext cx="411479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Montserrat Light" panose="00000400000000000000" pitchFamily="2" charset="0"/>
              </a:rPr>
              <a:t>JSON is not REST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0F0D"/>
              </a:solidFill>
              <a:effectLst/>
              <a:uLnTx/>
              <a:uFillTx/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58200" y="5450456"/>
            <a:ext cx="396239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Montserrat Light" panose="00000400000000000000" pitchFamily="2" charset="0"/>
              </a:rPr>
              <a:t>Due to the absence of hypermedia controls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0F0D"/>
              </a:solidFill>
              <a:effectLst/>
              <a:uLnTx/>
              <a:uFillTx/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56908" y="6301231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358377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100F0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xchange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 of hypermedia is considered REST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36286" y="2844075"/>
            <a:ext cx="13708514" cy="119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A hypermedia system is a system that adheres to the RESTful</a:t>
            </a:r>
          </a:p>
          <a:p>
            <a:pPr marL="0" marR="0" lvl="0" indent="0" algn="ctr" defTabSz="914400" rtl="0" eaLnBrk="1" fontAlgn="auto" latinLnBrk="0" hangingPunct="1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network architecture and e HATEOAS (Hypermedia as the engine of</a:t>
            </a:r>
          </a:p>
          <a:p>
            <a:pPr marL="0" marR="0" lvl="0" indent="0" algn="ctr" defTabSz="914400" rtl="0" eaLnBrk="1" fontAlgn="auto" latinLnBrk="0" hangingPunct="1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application state) principles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36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DC81B2-0CB9-9F6F-AF5A-A7CF56D9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38" y="338552"/>
            <a:ext cx="12427325" cy="96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4DC6AA-1D35-8EFE-311F-83711846B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1157"/>
            <a:ext cx="11658600" cy="9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255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1796" y="354070"/>
            <a:ext cx="12344400" cy="273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LIMITATIONS OF "WEB 1.0" HYPERMEDIA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8C5E9-330C-F674-A439-F002C3A8886F}"/>
              </a:ext>
            </a:extLst>
          </p:cNvPr>
          <p:cNvSpPr txBox="1"/>
          <p:nvPr/>
        </p:nvSpPr>
        <p:spPr>
          <a:xfrm>
            <a:off x="228600" y="3619500"/>
            <a:ext cx="17754600" cy="661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Montserrat Light" panose="00000400000000000000" pitchFamily="2" charset="0"/>
              </a:rPr>
              <a:t>Why should only </a:t>
            </a:r>
            <a:r>
              <a:rPr lang="en-US" sz="4800" b="1" dirty="0">
                <a:latin typeface="Consolas" panose="020B0609020204030204" pitchFamily="49" charset="0"/>
              </a:rPr>
              <a:t>&lt;a&gt;</a:t>
            </a:r>
            <a:r>
              <a:rPr lang="en-US" sz="4800" dirty="0">
                <a:latin typeface="Montserrat Light" panose="00000400000000000000" pitchFamily="2" charset="0"/>
              </a:rPr>
              <a:t> and </a:t>
            </a:r>
            <a:r>
              <a:rPr lang="en-US" sz="4800" b="1" dirty="0">
                <a:latin typeface="Consolas" panose="020B0609020204030204" pitchFamily="49" charset="0"/>
              </a:rPr>
              <a:t>&lt;form&gt;</a:t>
            </a:r>
            <a:r>
              <a:rPr lang="en-US" sz="4800" dirty="0">
                <a:latin typeface="Consolas" panose="020B0609020204030204" pitchFamily="49" charset="0"/>
              </a:rPr>
              <a:t> </a:t>
            </a:r>
            <a:r>
              <a:rPr lang="en-US" sz="4800" dirty="0">
                <a:latin typeface="Montserrat Light" panose="00000400000000000000" pitchFamily="2" charset="0"/>
              </a:rPr>
              <a:t>be able to make HTTP requests?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Montserrat Light" panose="00000400000000000000" pitchFamily="2" charset="0"/>
              </a:rPr>
              <a:t>Why should only </a:t>
            </a:r>
            <a:r>
              <a:rPr lang="en-US" sz="4800" dirty="0">
                <a:latin typeface="Consolas" panose="020B0609020204030204" pitchFamily="49" charset="0"/>
              </a:rPr>
              <a:t>click</a:t>
            </a:r>
            <a:r>
              <a:rPr lang="en-US" sz="4800" dirty="0">
                <a:latin typeface="Montserrat Light" panose="00000400000000000000" pitchFamily="2" charset="0"/>
              </a:rPr>
              <a:t> &amp; </a:t>
            </a:r>
            <a:r>
              <a:rPr lang="en-US" sz="4800" dirty="0">
                <a:latin typeface="Consolas" panose="020B0609020204030204" pitchFamily="49" charset="0"/>
              </a:rPr>
              <a:t>submit</a:t>
            </a:r>
            <a:r>
              <a:rPr lang="en-US" sz="4800" dirty="0">
                <a:latin typeface="Montserrat Light" panose="00000400000000000000" pitchFamily="2" charset="0"/>
              </a:rPr>
              <a:t> events trigger them?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Montserrat Light" panose="00000400000000000000" pitchFamily="2" charset="0"/>
              </a:rPr>
              <a:t>Why should only </a:t>
            </a:r>
            <a:r>
              <a:rPr lang="en-US" sz="4800" dirty="0">
                <a:latin typeface="Consolas" panose="020B0609020204030204" pitchFamily="49" charset="0"/>
              </a:rPr>
              <a:t>GET</a:t>
            </a:r>
            <a:r>
              <a:rPr lang="en-US" sz="4800" dirty="0">
                <a:latin typeface="Montserrat Light" panose="00000400000000000000" pitchFamily="2" charset="0"/>
              </a:rPr>
              <a:t> &amp; </a:t>
            </a:r>
            <a:r>
              <a:rPr lang="en-US" sz="4800" dirty="0">
                <a:latin typeface="Consolas" panose="020B0609020204030204" pitchFamily="49" charset="0"/>
              </a:rPr>
              <a:t>POST</a:t>
            </a:r>
            <a:r>
              <a:rPr lang="en-US" sz="4800" dirty="0">
                <a:latin typeface="Montserrat Light" panose="00000400000000000000" pitchFamily="2" charset="0"/>
              </a:rPr>
              <a:t> methods be available?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Montserrat Light" panose="00000400000000000000" pitchFamily="2" charset="0"/>
              </a:rPr>
              <a:t>Why should you only be able to replace the entire screen?</a:t>
            </a:r>
          </a:p>
        </p:txBody>
      </p:sp>
    </p:spTree>
    <p:extLst>
      <p:ext uri="{BB962C8B-B14F-4D97-AF65-F5344CB8AC3E}">
        <p14:creationId xmlns:p14="http://schemas.microsoft.com/office/powerpoint/2010/main" val="67755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255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81398" y="378949"/>
            <a:ext cx="11049004" cy="270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HTMX FIXES THESE ISSUES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53890E1E-B51A-4E98-1FD8-CEFFAE56F4AD}"/>
              </a:ext>
            </a:extLst>
          </p:cNvPr>
          <p:cNvGrpSpPr/>
          <p:nvPr/>
        </p:nvGrpSpPr>
        <p:grpSpPr>
          <a:xfrm>
            <a:off x="5410200" y="3517292"/>
            <a:ext cx="12649200" cy="2808103"/>
            <a:chOff x="0" y="0"/>
            <a:chExt cx="1744696" cy="542290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1E6EDE2-BEEF-CD96-4C2A-DA1DE75008A8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B851AAA8-DFBE-2E1E-42F9-CEB250E334F0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1B127309-6104-0458-5699-476BB1FE5F21}"/>
              </a:ext>
            </a:extLst>
          </p:cNvPr>
          <p:cNvSpPr txBox="1"/>
          <p:nvPr/>
        </p:nvSpPr>
        <p:spPr>
          <a:xfrm>
            <a:off x="5562601" y="3619500"/>
            <a:ext cx="12344400" cy="1398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SemiBold" panose="00000700000000000000" pitchFamily="2" charset="0"/>
                <a:ea typeface="DM Sans"/>
                <a:cs typeface="DM Sans"/>
                <a:sym typeface="DM Sans"/>
              </a:rPr>
              <a:t>ANY ELEMENT SHOULD MAKE HTTP REQUESTS</a:t>
            </a:r>
            <a:endParaRPr lang="en-US" sz="3200" dirty="0">
              <a:latin typeface="Consolas" panose="020B0609020204030204" pitchFamily="49" charset="0"/>
            </a:endParaRPr>
          </a:p>
          <a:p>
            <a:pPr marL="213884" lvl="1" algn="l">
              <a:lnSpc>
                <a:spcPct val="150000"/>
              </a:lnSpc>
            </a:pP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-get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-post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-put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-patch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-delete</a:t>
            </a:r>
            <a:endParaRPr lang="en-US" sz="3200" spc="194" dirty="0">
              <a:solidFill>
                <a:srgbClr val="231F20"/>
              </a:solidFill>
              <a:latin typeface="Consolas" panose="020B0609020204030204" pitchFamily="49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14" name="Group 21">
            <a:extLst>
              <a:ext uri="{FF2B5EF4-FFF2-40B4-BE49-F238E27FC236}">
                <a16:creationId xmlns:a16="http://schemas.microsoft.com/office/drawing/2014/main" id="{A0B25449-4D01-517F-3D64-3C32808720FE}"/>
              </a:ext>
            </a:extLst>
          </p:cNvPr>
          <p:cNvGrpSpPr/>
          <p:nvPr/>
        </p:nvGrpSpPr>
        <p:grpSpPr>
          <a:xfrm>
            <a:off x="304800" y="6580863"/>
            <a:ext cx="12649200" cy="2808103"/>
            <a:chOff x="0" y="0"/>
            <a:chExt cx="1744696" cy="542290"/>
          </a:xfrm>
        </p:grpSpPr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1517501F-4D84-CF3B-FE0D-EE25DE6BCAEA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0B04D9A4-E06C-4DB4-B0C9-385F6B36109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24">
            <a:extLst>
              <a:ext uri="{FF2B5EF4-FFF2-40B4-BE49-F238E27FC236}">
                <a16:creationId xmlns:a16="http://schemas.microsoft.com/office/drawing/2014/main" id="{D0C3AB96-8E1B-CFCD-E6CD-1EF0F3863DDF}"/>
              </a:ext>
            </a:extLst>
          </p:cNvPr>
          <p:cNvSpPr txBox="1"/>
          <p:nvPr/>
        </p:nvSpPr>
        <p:spPr>
          <a:xfrm>
            <a:off x="381000" y="6682507"/>
            <a:ext cx="12420600" cy="1398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SemiBold" panose="00000700000000000000" pitchFamily="2" charset="0"/>
                <a:ea typeface="DM Sans"/>
                <a:cs typeface="DM Sans"/>
                <a:sym typeface="DM Sans"/>
              </a:rPr>
              <a:t>ANY HTTP ACTION SHOULD BE AVAILABLE</a:t>
            </a:r>
          </a:p>
          <a:p>
            <a:pPr marL="213884" lvl="1" algn="l">
              <a:lnSpc>
                <a:spcPct val="150000"/>
              </a:lnSpc>
            </a:pP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-put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-patch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-delete</a:t>
            </a:r>
            <a:endParaRPr lang="en-US" sz="3200" spc="194" dirty="0">
              <a:solidFill>
                <a:srgbClr val="231F20"/>
              </a:solidFill>
              <a:latin typeface="Consolas" panose="020B0609020204030204" pitchFamily="49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9816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2550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58D8DA1-2DC8-C4E3-0774-53A2DD32D33C}"/>
              </a:ext>
            </a:extLst>
          </p:cNvPr>
          <p:cNvSpPr txBox="1"/>
          <p:nvPr/>
        </p:nvSpPr>
        <p:spPr>
          <a:xfrm>
            <a:off x="3581398" y="378949"/>
            <a:ext cx="11049004" cy="2707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HTMX FIXES THESE ISSUES</a:t>
            </a:r>
          </a:p>
        </p:txBody>
      </p:sp>
      <p:grpSp>
        <p:nvGrpSpPr>
          <p:cNvPr id="19" name="Group 13">
            <a:extLst>
              <a:ext uri="{FF2B5EF4-FFF2-40B4-BE49-F238E27FC236}">
                <a16:creationId xmlns:a16="http://schemas.microsoft.com/office/drawing/2014/main" id="{38FE8AEB-5E6F-0E87-B917-1952E2688962}"/>
              </a:ext>
            </a:extLst>
          </p:cNvPr>
          <p:cNvGrpSpPr/>
          <p:nvPr/>
        </p:nvGrpSpPr>
        <p:grpSpPr>
          <a:xfrm>
            <a:off x="5410200" y="3517292"/>
            <a:ext cx="12649200" cy="2808103"/>
            <a:chOff x="0" y="0"/>
            <a:chExt cx="1744696" cy="542290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62D4889-435D-C2CF-3B26-8FAE528EA892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68F24E22-266D-09F7-ED8C-52B66215FFB6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592ACEFB-CCA1-B4BD-8734-72D7E3A5414C}"/>
              </a:ext>
            </a:extLst>
          </p:cNvPr>
          <p:cNvSpPr txBox="1"/>
          <p:nvPr/>
        </p:nvSpPr>
        <p:spPr>
          <a:xfrm>
            <a:off x="5562601" y="3619500"/>
            <a:ext cx="12344400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SemiBold" panose="00000700000000000000" pitchFamily="2" charset="0"/>
                <a:ea typeface="DM Sans"/>
                <a:cs typeface="DM Sans"/>
                <a:sym typeface="DM Sans"/>
              </a:rPr>
              <a:t>ANY EVENT SHOULD TRIGGER AN HTTP REQUEST</a:t>
            </a:r>
          </a:p>
          <a:p>
            <a:pPr marL="213884" lvl="1" algn="l">
              <a:lnSpc>
                <a:spcPct val="150000"/>
              </a:lnSpc>
            </a:pP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-trigger</a:t>
            </a:r>
            <a:endParaRPr lang="en-US" sz="3200" b="1" spc="194" dirty="0">
              <a:solidFill>
                <a:srgbClr val="231F20"/>
              </a:solidFill>
              <a:latin typeface="Consolas" panose="020B0609020204030204" pitchFamily="49" charset="0"/>
              <a:ea typeface="DM Sans"/>
              <a:cs typeface="DM Sans"/>
              <a:sym typeface="DM Sans"/>
            </a:endParaRPr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C74B6FA1-7C55-BF69-C7E8-147B3D5A5602}"/>
              </a:ext>
            </a:extLst>
          </p:cNvPr>
          <p:cNvGrpSpPr/>
          <p:nvPr/>
        </p:nvGrpSpPr>
        <p:grpSpPr>
          <a:xfrm>
            <a:off x="304800" y="6580863"/>
            <a:ext cx="12649200" cy="2808103"/>
            <a:chOff x="0" y="0"/>
            <a:chExt cx="1744696" cy="542290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7ADD27A-A763-18A9-671B-97CFF412AB3D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6CD5A7D2-48DF-13A4-3CDA-8D2F778A0586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4">
            <a:extLst>
              <a:ext uri="{FF2B5EF4-FFF2-40B4-BE49-F238E27FC236}">
                <a16:creationId xmlns:a16="http://schemas.microsoft.com/office/drawing/2014/main" id="{1F6A952D-BD39-06CC-4C87-6F70008E8A5D}"/>
              </a:ext>
            </a:extLst>
          </p:cNvPr>
          <p:cNvSpPr txBox="1"/>
          <p:nvPr/>
        </p:nvSpPr>
        <p:spPr>
          <a:xfrm>
            <a:off x="381000" y="6682507"/>
            <a:ext cx="12420600" cy="1398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SemiBold" panose="00000700000000000000" pitchFamily="2" charset="0"/>
                <a:ea typeface="DM Sans"/>
                <a:cs typeface="DM Sans"/>
                <a:sym typeface="DM Sans"/>
              </a:rPr>
              <a:t>ANY PLACE ON THE PAGE IS REPLACEABLE</a:t>
            </a:r>
          </a:p>
          <a:p>
            <a:pPr marL="213884" lvl="1" algn="l">
              <a:lnSpc>
                <a:spcPct val="150000"/>
              </a:lnSpc>
            </a:pP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-target , </a:t>
            </a:r>
            <a:r>
              <a:rPr lang="en-US" sz="3200" dirty="0" err="1">
                <a:latin typeface="Consolas" panose="020B0609020204030204" pitchFamily="49" charset="0"/>
              </a:rPr>
              <a:t>hx</a:t>
            </a:r>
            <a:r>
              <a:rPr lang="en-US" sz="3200" dirty="0">
                <a:latin typeface="Consolas" panose="020B0609020204030204" pitchFamily="49" charset="0"/>
              </a:rPr>
              <a:t>-swap</a:t>
            </a:r>
            <a:endParaRPr lang="en-US" sz="3200" spc="194" dirty="0">
              <a:solidFill>
                <a:srgbClr val="231F20"/>
              </a:solidFill>
              <a:latin typeface="Consolas" panose="020B0609020204030204" pitchFamily="49" charset="0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2873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20101" y="3376069"/>
            <a:ext cx="13941969" cy="133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3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24" b="0" i="0" u="none" strike="noStrike" kern="1200" cap="none" spc="80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HTMX SOLVES ALL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9400" y="5134535"/>
            <a:ext cx="10667999" cy="4364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283" normalizeH="0" baseline="0" noProof="0" dirty="0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HTMX allows </a:t>
            </a:r>
            <a:r>
              <a:rPr kumimoji="0" lang="en-US" sz="3200" b="0" i="0" u="none" strike="noStrike" kern="1200" cap="none" spc="283" normalizeH="0" baseline="0" noProof="0" dirty="0" err="1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for"AJAX</a:t>
            </a:r>
            <a:r>
              <a:rPr kumimoji="0" lang="en-US" sz="3200" b="0" i="0" u="none" strike="noStrike" kern="1200" cap="none" spc="283" normalizeH="0" baseline="0" noProof="0" dirty="0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", CSS Transitions, browser history, </a:t>
            </a:r>
            <a:r>
              <a:rPr kumimoji="0" lang="en-US" sz="3200" b="0" i="0" u="none" strike="noStrike" kern="1200" cap="none" spc="283" normalizeH="0" baseline="0" noProof="0" dirty="0" err="1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WebSockets</a:t>
            </a:r>
            <a:r>
              <a:rPr kumimoji="0" lang="en-US" sz="3200" b="0" i="0" u="none" strike="noStrike" kern="1200" cap="none" spc="283" normalizeH="0" baseline="0" noProof="0" dirty="0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and Server Sent Events directly in HTML, using only attributes, so you can build modern user interfaces ("</a:t>
            </a:r>
            <a:r>
              <a:rPr kumimoji="0" lang="en-US" sz="3200" b="0" i="0" u="none" strike="noStrike" kern="1200" cap="none" spc="283" normalizeH="0" baseline="0" noProof="0" dirty="0" err="1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SPAlike</a:t>
            </a:r>
            <a:r>
              <a:rPr kumimoji="0" lang="en-US" sz="3200" b="0" i="0" u="none" strike="noStrike" kern="1200" cap="none" spc="283" normalizeH="0" baseline="0" noProof="0" dirty="0">
                <a:ln>
                  <a:noFill/>
                </a:ln>
                <a:solidFill>
                  <a:srgbClr val="F5FFF5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") with the simplicity and power of hypertext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412" y="224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3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GETTING STARTED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08746-9E30-E5D7-8A99-7D2EF5F72156}"/>
              </a:ext>
            </a:extLst>
          </p:cNvPr>
          <p:cNvSpPr txBox="1"/>
          <p:nvPr/>
        </p:nvSpPr>
        <p:spPr>
          <a:xfrm>
            <a:off x="990600" y="3848100"/>
            <a:ext cx="1493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&lt;script </a:t>
            </a:r>
            <a:r>
              <a:rPr lang="en-US" sz="3600" dirty="0" err="1">
                <a:latin typeface="Consolas" panose="020B0609020204030204" pitchFamily="49" charset="0"/>
              </a:rPr>
              <a:t>src</a:t>
            </a:r>
            <a:r>
              <a:rPr lang="en-US" sz="3600" dirty="0">
                <a:latin typeface="Consolas" panose="020B0609020204030204" pitchFamily="49" charset="0"/>
              </a:rPr>
              <a:t>="https://unpkg.com/</a:t>
            </a:r>
            <a:r>
              <a:rPr lang="en-US" sz="3600" dirty="0" err="1">
                <a:latin typeface="Consolas" panose="020B0609020204030204" pitchFamily="49" charset="0"/>
              </a:rPr>
              <a:t>htmx.org@latest</a:t>
            </a:r>
            <a:r>
              <a:rPr lang="en-US" sz="3600" dirty="0">
                <a:latin typeface="Consolas" panose="020B0609020204030204" pitchFamily="49" charset="0"/>
              </a:rPr>
              <a:t>"&gt;&lt;/script&gt;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latin typeface="Montserrat Light" panose="00000400000000000000" pitchFamily="50" charset="0"/>
              </a:rPr>
              <a:t>(45 kB minified, 15 kB </a:t>
            </a:r>
            <a:r>
              <a:rPr lang="en-US" sz="2800" dirty="0" err="1">
                <a:latin typeface="Montserrat Light" panose="00000400000000000000" pitchFamily="50" charset="0"/>
              </a:rPr>
              <a:t>gzipped</a:t>
            </a:r>
            <a:r>
              <a:rPr lang="en-US" sz="2800" dirty="0">
                <a:latin typeface="Montserrat Light" panose="00000400000000000000" pitchFamily="50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5F45C-F12A-D752-0983-B4C911E0F46D}"/>
              </a:ext>
            </a:extLst>
          </p:cNvPr>
          <p:cNvSpPr txBox="1"/>
          <p:nvPr/>
        </p:nvSpPr>
        <p:spPr>
          <a:xfrm>
            <a:off x="990600" y="6812861"/>
            <a:ext cx="1493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dotnet add package </a:t>
            </a:r>
            <a:r>
              <a:rPr lang="en-US" sz="3600" dirty="0" err="1">
                <a:latin typeface="Consolas" panose="020B0609020204030204" pitchFamily="49" charset="0"/>
              </a:rPr>
              <a:t>Htmx</a:t>
            </a:r>
            <a:r>
              <a:rPr lang="en-US" sz="3600" dirty="0">
                <a:latin typeface="Consolas" panose="020B0609020204030204" pitchFamily="49" charset="0"/>
              </a:rPr>
              <a:t> --version 1.8.0</a:t>
            </a:r>
          </a:p>
          <a:p>
            <a:endParaRPr lang="en-US" sz="3600" dirty="0">
              <a:latin typeface="Consolas" panose="020B0609020204030204" pitchFamily="49" charset="0"/>
            </a:endParaRPr>
          </a:p>
          <a:p>
            <a:r>
              <a:rPr lang="en-US" sz="3600" dirty="0">
                <a:latin typeface="Consolas" panose="020B0609020204030204" pitchFamily="49" charset="0"/>
              </a:rPr>
              <a:t>dotnet add package </a:t>
            </a:r>
            <a:r>
              <a:rPr lang="en-US" sz="3600" dirty="0" err="1">
                <a:latin typeface="Consolas" panose="020B0609020204030204" pitchFamily="49" charset="0"/>
              </a:rPr>
              <a:t>Htmx.TagHelpers</a:t>
            </a:r>
            <a:r>
              <a:rPr lang="en-US" sz="3600" dirty="0">
                <a:latin typeface="Consolas" panose="020B0609020204030204" pitchFamily="49" charset="0"/>
              </a:rPr>
              <a:t> --version 1.8.0</a:t>
            </a:r>
          </a:p>
        </p:txBody>
      </p:sp>
    </p:spTree>
    <p:extLst>
      <p:ext uri="{BB962C8B-B14F-4D97-AF65-F5344CB8AC3E}">
        <p14:creationId xmlns:p14="http://schemas.microsoft.com/office/powerpoint/2010/main" val="226218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1EB7-4EB5-B7C3-5581-DD81F172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HTMX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421C-A502-34A0-0B79-59752CE88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hx</a:t>
            </a:r>
            <a:r>
              <a:rPr lang="en-US" sz="3600" dirty="0"/>
              <a:t>-get - issues an HTTP GET request.</a:t>
            </a:r>
          </a:p>
          <a:p>
            <a:r>
              <a:rPr lang="en-US" sz="3600" dirty="0" err="1"/>
              <a:t>hx</a:t>
            </a:r>
            <a:r>
              <a:rPr lang="en-US" sz="3600" dirty="0"/>
              <a:t>-post - issues an HTTP POST request.</a:t>
            </a:r>
          </a:p>
          <a:p>
            <a:r>
              <a:rPr lang="en-US" sz="3600" dirty="0" err="1"/>
              <a:t>hx</a:t>
            </a:r>
            <a:r>
              <a:rPr lang="en-US" sz="3600" dirty="0"/>
              <a:t>-put - issues an HTTP PUT request.</a:t>
            </a:r>
          </a:p>
          <a:p>
            <a:r>
              <a:rPr lang="en-US" sz="3600" dirty="0" err="1"/>
              <a:t>hx</a:t>
            </a:r>
            <a:r>
              <a:rPr lang="en-US" sz="3600" dirty="0"/>
              <a:t>-patch - issues an HTTP PATCH request.</a:t>
            </a:r>
          </a:p>
          <a:p>
            <a:r>
              <a:rPr lang="en-US" sz="3600" dirty="0" err="1"/>
              <a:t>hx</a:t>
            </a:r>
            <a:r>
              <a:rPr lang="en-US" sz="3600" dirty="0"/>
              <a:t>-delete - issues an HTTP DELETE request.</a:t>
            </a:r>
          </a:p>
        </p:txBody>
      </p:sp>
    </p:spTree>
    <p:extLst>
      <p:ext uri="{BB962C8B-B14F-4D97-AF65-F5344CB8AC3E}">
        <p14:creationId xmlns:p14="http://schemas.microsoft.com/office/powerpoint/2010/main" val="279829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ABOUT 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10" spc="216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210" spc="216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6005886"/>
            <a:ext cx="7132181" cy="153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 descr="A person with glasses and a beard holding a yellow toothbrush&#10;&#10;Description automatically generated">
            <a:extLst>
              <a:ext uri="{FF2B5EF4-FFF2-40B4-BE49-F238E27FC236}">
                <a16:creationId xmlns:a16="http://schemas.microsoft.com/office/drawing/2014/main" id="{7E427BD3-DF59-BE8A-7EE7-C0C945EC26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93071" y="2067669"/>
            <a:ext cx="8257958" cy="61934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8CF8-81C0-CD1E-29C9-7DB97730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in </a:t>
            </a:r>
            <a:r>
              <a:rPr lang="en-US" dirty="0" err="1"/>
              <a:t>htmx</a:t>
            </a:r>
            <a:r>
              <a:rPr lang="en-US" dirty="0"/>
              <a:t> (</a:t>
            </a:r>
            <a:r>
              <a:rPr lang="en-US" dirty="0" err="1"/>
              <a:t>hx</a:t>
            </a:r>
            <a:r>
              <a:rPr lang="en-US" dirty="0"/>
              <a:t>-target)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CAAEE-4C80-96F0-3D1F-3240ED0F6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666" y="3957066"/>
            <a:ext cx="7037243" cy="4652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&lt;div id="main"&gt;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&lt;button </a:t>
            </a:r>
            <a:r>
              <a:rPr lang="en-US" sz="3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-get="/contacts" </a:t>
            </a:r>
            <a:r>
              <a:rPr lang="en-US" sz="3000" dirty="0" err="1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-target="#main"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Get The Contacts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&lt;/button&gt;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&lt;/div&gt;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34DD47-34EE-CF6F-348F-7C6EC39D3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8019393" cy="46529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&lt;div id="main"&gt;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ul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&lt;li&gt;&lt;a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mailto:joe@example.com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"&gt;Joe&lt;/a&gt;&lt;/li&gt;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&lt;li&gt;&lt;a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mailto:sarah@example.com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"&gt;Sarah&lt;/a&gt;&lt;/li&gt;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&lt;li&gt;&lt;a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mailto:fred@example.com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"&gt;Fred&lt;/a&gt;&lt;/li&gt;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ul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7936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E151-4890-B224-4860-01025FE1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in HTMX (</a:t>
            </a:r>
            <a:r>
              <a:rPr lang="en-US" dirty="0" err="1"/>
              <a:t>hx</a:t>
            </a:r>
            <a:r>
              <a:rPr lang="en-US" dirty="0"/>
              <a:t>-swap)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5050E-BAB6-92D2-DDD9-167CBBB73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665" y="3957066"/>
            <a:ext cx="7938861" cy="46529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&lt;div id="main"&gt;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&lt;button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-get="/contacts"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-target="#main" </a:t>
            </a:r>
            <a:r>
              <a:rPr lang="en-US" dirty="0" err="1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-swap="</a:t>
            </a:r>
            <a:r>
              <a:rPr lang="en-US" dirty="0" err="1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outerHTML</a:t>
            </a:r>
            <a:r>
              <a:rPr lang="en-US" dirty="0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Get The Contacts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&lt;/button&gt;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&lt;/div&gt;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D866B-4581-B188-7B43-53EDAE8DC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07473" y="3957066"/>
            <a:ext cx="7938861" cy="46529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&lt;li&gt;&lt;a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mailto:joe@example.com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"&gt;Joe&lt;/a&gt;&lt;/li&gt;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&lt;li&gt;&lt;a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mailto:sarah@example.com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"&gt;Sarah&lt;/a&gt;&lt;/li&gt;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&lt;li&gt;&lt;a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href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="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mailto:fred@example.com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"&gt;Fred&lt;/a&gt;&lt;/li&gt;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8187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B772EC-A4A9-9F4D-B71E-D54432E8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in HTMX (</a:t>
            </a:r>
            <a:r>
              <a:rPr lang="en-US" dirty="0" err="1"/>
              <a:t>hx</a:t>
            </a:r>
            <a:r>
              <a:rPr lang="en-US" dirty="0"/>
              <a:t>-swap)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F98F6-B6E5-9FAC-CD92-E76554C28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704" y="3957067"/>
            <a:ext cx="13852848" cy="4652975"/>
          </a:xfrm>
        </p:spPr>
        <p:txBody>
          <a:bodyPr>
            <a:noAutofit/>
          </a:bodyPr>
          <a:lstStyle/>
          <a:p>
            <a:r>
              <a:rPr lang="en-US" sz="3000" dirty="0" err="1"/>
              <a:t>innerHTML</a:t>
            </a:r>
            <a:r>
              <a:rPr lang="en-US" sz="3000" dirty="0"/>
              <a:t> - The default, replace the inner html of the target element. ​</a:t>
            </a:r>
          </a:p>
          <a:p>
            <a:r>
              <a:rPr lang="en-US" sz="3000" dirty="0" err="1"/>
              <a:t>outerHTML</a:t>
            </a:r>
            <a:r>
              <a:rPr lang="en-US" sz="3000" dirty="0"/>
              <a:t> - Replace the entire target element with the response. ​</a:t>
            </a:r>
          </a:p>
          <a:p>
            <a:r>
              <a:rPr lang="en-US" sz="3000" dirty="0" err="1"/>
              <a:t>beforebegin</a:t>
            </a:r>
            <a:r>
              <a:rPr lang="en-US" sz="3000" dirty="0"/>
              <a:t> - Insert the response before the target element. ​</a:t>
            </a:r>
          </a:p>
          <a:p>
            <a:r>
              <a:rPr lang="en-US" sz="3000" dirty="0" err="1"/>
              <a:t>afterbegin</a:t>
            </a:r>
            <a:r>
              <a:rPr lang="en-US" sz="3000" dirty="0"/>
              <a:t> - Insert the response before the first child of the target element. ​</a:t>
            </a:r>
          </a:p>
          <a:p>
            <a:r>
              <a:rPr lang="en-US" sz="3000" dirty="0" err="1"/>
              <a:t>beforeend</a:t>
            </a:r>
            <a:r>
              <a:rPr lang="en-US" sz="3000" dirty="0"/>
              <a:t> - Insert the response after the last child of the target element. ​</a:t>
            </a:r>
          </a:p>
          <a:p>
            <a:r>
              <a:rPr lang="en-US" sz="3000" dirty="0" err="1"/>
              <a:t>afterend</a:t>
            </a:r>
            <a:r>
              <a:rPr lang="en-US" sz="3000" dirty="0"/>
              <a:t> - Insert the response after the target element. ​</a:t>
            </a:r>
          </a:p>
          <a:p>
            <a:r>
              <a:rPr lang="en-US" sz="3000" dirty="0"/>
              <a:t>delete - Deletes the target element regardless of the response. ​</a:t>
            </a:r>
          </a:p>
          <a:p>
            <a:r>
              <a:rPr lang="en-US" sz="3000" dirty="0"/>
              <a:t>none - No swap will be performed.</a:t>
            </a:r>
          </a:p>
        </p:txBody>
      </p:sp>
    </p:spTree>
    <p:extLst>
      <p:ext uri="{BB962C8B-B14F-4D97-AF65-F5344CB8AC3E}">
        <p14:creationId xmlns:p14="http://schemas.microsoft.com/office/powerpoint/2010/main" val="353705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196A-F967-A7EE-A153-DA0B3A35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in HTMX (</a:t>
            </a:r>
            <a:r>
              <a:rPr lang="en-US" dirty="0" err="1"/>
              <a:t>hx</a:t>
            </a:r>
            <a:r>
              <a:rPr lang="en-US" dirty="0"/>
              <a:t>-trigger)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85B27-4984-DF35-DA6F-5BBB8B0FF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703" y="3957067"/>
            <a:ext cx="11594594" cy="46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&lt;div id="main"&gt;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&lt;button </a:t>
            </a:r>
            <a:r>
              <a:rPr lang="en-US" sz="3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-get="/contacts" </a:t>
            </a:r>
            <a:r>
              <a:rPr lang="en-US" sz="3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-target="#main" </a:t>
            </a:r>
            <a:r>
              <a:rPr lang="en-US" sz="3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-swap="</a:t>
            </a:r>
            <a:r>
              <a:rPr lang="en-US" sz="3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outerHTML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 </a:t>
            </a:r>
            <a:r>
              <a:rPr lang="en-US" sz="3000" dirty="0" err="1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sz="3000" dirty="0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-trigger="</a:t>
            </a:r>
            <a:r>
              <a:rPr lang="en-US" sz="3000" dirty="0" err="1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mouseenter</a:t>
            </a:r>
            <a:r>
              <a:rPr lang="en-US" sz="3000" dirty="0">
                <a:highlight>
                  <a:srgbClr val="FFFF00"/>
                </a:highlight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</a:t>
            </a: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Get The Contacts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&lt;/button&gt;</a:t>
            </a:r>
          </a:p>
          <a:p>
            <a:pPr marL="0" indent="0">
              <a:buNone/>
            </a:pPr>
            <a:r>
              <a:rPr lang="en-US" sz="3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45177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94BB-CE5A-A2F5-0F4D-E5884C50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HTMX with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AB2B-47E0-5159-10B3-C1F158C2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185" y="3957067"/>
            <a:ext cx="16007195" cy="46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&lt;div id="main"&gt;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&lt;label for="search"&gt;Search Contacts:&lt;/label&gt;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&lt;input id="search" name="q" type="search" placeholder="Search Contacts"&gt;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&lt;button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-post="/contacts"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-target="#main"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hx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-include="#search"&gt;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Search The Contacts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&lt;/button&gt;</a:t>
            </a:r>
          </a:p>
          <a:p>
            <a:pPr marL="0" indent="0">
              <a:buNone/>
            </a:pP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&lt;/div&gt;</a:t>
            </a: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indent="0">
              <a:buNone/>
            </a:pP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1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A696-2CC8-280F-89BA-A2895D4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HTMX with ASP.NET 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BF86-4B38-8F0D-C8D6-721A0CE48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Build client-side experience using HTML for better server-side development</a:t>
            </a:r>
          </a:p>
          <a:p>
            <a:r>
              <a:rPr lang="en-US" sz="3600" dirty="0"/>
              <a:t>Can use Partial() in Razor Pages to leverage Ajax programming</a:t>
            </a:r>
          </a:p>
          <a:p>
            <a:r>
              <a:rPr lang="en-US" sz="3600" dirty="0"/>
              <a:t>Trying to balance the code between client and server</a:t>
            </a:r>
          </a:p>
          <a:p>
            <a:r>
              <a:rPr lang="en-US" sz="3600" dirty="0"/>
              <a:t>Allowing ASP.NET Core to have improved UX without </a:t>
            </a:r>
            <a:r>
              <a:rPr lang="en-US" sz="3600" dirty="0" err="1"/>
              <a:t>Javascript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187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342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07" b="0" i="0" u="none" strike="noStrike" kern="1200" cap="none" spc="9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LET’S LOOK AT HTMX EXAMPLES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520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07" b="0" i="0" u="none" strike="noStrike" kern="1200" cap="none" spc="9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NOW LET’S WORK ON A APP W/ HTMX</a:t>
            </a:r>
          </a:p>
          <a:p>
            <a:pPr marL="0" marR="0" lvl="0" indent="0" algn="l" defTabSz="914400" rtl="0" eaLnBrk="1" fontAlgn="auto" latinLnBrk="0" hangingPunct="1">
              <a:lnSpc>
                <a:spcPts val="1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107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OR TUTORIALS</a:t>
            </a:r>
            <a:endParaRPr kumimoji="0" lang="en-US" sz="10107" b="0" i="0" u="none" strike="noStrike" kern="1200" cap="none" spc="99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678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5" descr="Closeup of keyboard">
            <a:extLst>
              <a:ext uri="{FF2B5EF4-FFF2-40B4-BE49-F238E27FC236}">
                <a16:creationId xmlns:a16="http://schemas.microsoft.com/office/drawing/2014/main" id="{56DE6958-4EB5-8BFE-BB61-3B9008724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47" y="2330318"/>
            <a:ext cx="9135708" cy="685178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203215" y="7962246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220749" y="3205532"/>
            <a:ext cx="4858949" cy="4794814"/>
            <a:chOff x="0" y="0"/>
            <a:chExt cx="1279723" cy="1262832"/>
          </a:xfrm>
          <a:solidFill>
            <a:schemeClr val="bg1">
              <a:lumMod val="7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279723" cy="1262832"/>
            </a:xfrm>
            <a:custGeom>
              <a:avLst/>
              <a:gdLst/>
              <a:ahLst/>
              <a:cxnLst/>
              <a:rect l="l" t="t" r="r" b="b"/>
              <a:pathLst>
                <a:path w="1279723" h="1262832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114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91002" y="1162050"/>
            <a:ext cx="14115798" cy="116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90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9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https://htmx-workshop.com/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8951" y="3756523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marR="0" lvl="1" indent="-247258" algn="l" defTabSz="914400" rtl="0" eaLnBrk="1" fontAlgn="auto" latinLnBrk="0" hangingPunct="1">
              <a:lnSpc>
                <a:spcPts val="3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8951" y="6062865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marR="0" lvl="1" indent="-247258" algn="l" defTabSz="914400" rtl="0" eaLnBrk="1" fontAlgn="auto" latinLnBrk="0" hangingPunct="1">
              <a:lnSpc>
                <a:spcPts val="3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kumimoji="0" lang="en-US" sz="2290" b="0" i="0" u="none" strike="noStrike" kern="1200" cap="none" spc="224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kumimoji="0" lang="en-US" sz="2290" b="0" i="0" u="none" strike="noStrike" kern="1200" cap="none" spc="2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8723" y="6552336"/>
            <a:ext cx="4135657" cy="69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81" b="0" i="0" u="none" strike="noStrike" kern="1200" cap="none" spc="399" normalizeH="0" baseline="0" noProof="0" dirty="0">
                <a:ln>
                  <a:noFill/>
                </a:ln>
                <a:solidFill>
                  <a:srgbClr val="FDFBFB"/>
                </a:solidFill>
                <a:effectLst/>
                <a:uLnTx/>
                <a:uFillTx/>
                <a:latin typeface="DM Sans Bold"/>
                <a:ea typeface="DM Sans Bold"/>
                <a:cs typeface="DM Sans Bold"/>
                <a:sym typeface="DM Sans Bold"/>
              </a:rPr>
              <a:t>HYPERTEXT</a:t>
            </a:r>
          </a:p>
        </p:txBody>
      </p:sp>
      <p:pic>
        <p:nvPicPr>
          <p:cNvPr id="1026" name="Picture 2" descr="HTMX Support Plugin for JetBrains IDEs | JetBrains Marketplace">
            <a:extLst>
              <a:ext uri="{FF2B5EF4-FFF2-40B4-BE49-F238E27FC236}">
                <a16:creationId xmlns:a16="http://schemas.microsoft.com/office/drawing/2014/main" id="{6DD9E074-2A22-8102-3595-D2B7A32D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95" y="3253664"/>
            <a:ext cx="4616522" cy="33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235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27386" y="5643483"/>
            <a:ext cx="6065708" cy="4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dirty="0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cwoodruff@live.com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spc="924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SPENDING YOUR TIME WITH ME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Graphic 9" descr="Open envelope with solid fill">
            <a:extLst>
              <a:ext uri="{FF2B5EF4-FFF2-40B4-BE49-F238E27FC236}">
                <a16:creationId xmlns:a16="http://schemas.microsoft.com/office/drawing/2014/main" id="{DCB5BA26-A259-0F3D-7B64-6328084931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1733" y="5409559"/>
            <a:ext cx="914400" cy="9144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775360A-5CBD-77AA-18C4-8A9DCB0C8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44" y="6537739"/>
            <a:ext cx="724541" cy="724541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B1227112-EF63-79E9-D40F-A7C748D58906}"/>
              </a:ext>
            </a:extLst>
          </p:cNvPr>
          <p:cNvSpPr txBox="1"/>
          <p:nvPr/>
        </p:nvSpPr>
        <p:spPr>
          <a:xfrm>
            <a:off x="2527386" y="6581134"/>
            <a:ext cx="6065708" cy="4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dirty="0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@cwoodruff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D5788E-149A-716E-8C92-2C9F29FA6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91" y="7395642"/>
            <a:ext cx="901247" cy="901247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63715D2C-106E-DAC4-2BBD-3C0E672E8A96}"/>
              </a:ext>
            </a:extLst>
          </p:cNvPr>
          <p:cNvSpPr txBox="1"/>
          <p:nvPr/>
        </p:nvSpPr>
        <p:spPr>
          <a:xfrm>
            <a:off x="2527386" y="7471250"/>
            <a:ext cx="6065708" cy="4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2"/>
              </a:lnSpc>
              <a:spcBef>
                <a:spcPct val="0"/>
              </a:spcBef>
            </a:pPr>
            <a:r>
              <a:rPr lang="en-US" sz="2744" dirty="0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https://mastodon.social/@cwoodruff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00031" y="2908943"/>
            <a:ext cx="4622792" cy="864710"/>
            <a:chOff x="0" y="-57150"/>
            <a:chExt cx="914964" cy="2277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Learn About HTMX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amet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consectetur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adipiscing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elit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Duis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vulputate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nulla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at ante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rhoncus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, vel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efficitur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felis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condimentum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 Proin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10" spc="197" dirty="0" err="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odio</a:t>
            </a:r>
            <a:r>
              <a:rPr lang="en-US" sz="2010" spc="197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807495" y="2908943"/>
            <a:ext cx="4673008" cy="864710"/>
            <a:chOff x="0" y="-57150"/>
            <a:chExt cx="914964" cy="2277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800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Walk through Examples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684706" y="2901217"/>
            <a:ext cx="4673008" cy="864710"/>
            <a:chOff x="0" y="-57150"/>
            <a:chExt cx="914964" cy="2277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Fix a Business App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239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6" name="Graphic 25" descr="Question Mark with solid fill">
            <a:extLst>
              <a:ext uri="{FF2B5EF4-FFF2-40B4-BE49-F238E27FC236}">
                <a16:creationId xmlns:a16="http://schemas.microsoft.com/office/drawing/2014/main" id="{19EDA65F-4D15-4BD2-7E7C-F20970EAD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56388" y="7929864"/>
            <a:ext cx="1145787" cy="11457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20102" y="3030981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9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07" b="0" i="0" u="none" strike="noStrike" kern="1200" cap="none" spc="9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WHAT IS HTMX?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352800" y="4434807"/>
            <a:ext cx="4571999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81564" y="5267602"/>
            <a:ext cx="4571999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69981" y="3632691"/>
            <a:ext cx="4206983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63600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8888" y="1195362"/>
            <a:ext cx="14844112" cy="159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1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31" b="0" i="0" u="none" strike="noStrike" kern="1200" cap="none" spc="924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HTTPS://HTMX.ORG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81400" y="4603345"/>
            <a:ext cx="4114799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Montserrat Light" panose="00000400000000000000" pitchFamily="2" charset="0"/>
              </a:rPr>
              <a:t>15kB (compressed) JavaScript library, no dependencies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0F0D"/>
              </a:solidFill>
              <a:effectLst/>
              <a:uLnTx/>
              <a:uFillTx/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58200" y="5450456"/>
            <a:ext cx="396239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Montserrat Light" panose="00000400000000000000" pitchFamily="2" charset="0"/>
              </a:rPr>
              <a:t>Created by Carson Gross in 2020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00F0D"/>
              </a:solidFill>
              <a:effectLst/>
              <a:uLnTx/>
              <a:uFillTx/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56908" y="6301231"/>
            <a:ext cx="2556583" cy="43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73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8" b="0" i="0" u="none" strike="noStrike" kern="1200" cap="none" spc="26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FACT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6422" y="3865075"/>
            <a:ext cx="35837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(Rewrite of Intercooler, started in 2014)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36286" y="2844075"/>
            <a:ext cx="13708514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00F0D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Assists in implementing hypermedia web applications</a:t>
            </a:r>
          </a:p>
        </p:txBody>
      </p:sp>
      <p:sp>
        <p:nvSpPr>
          <p:cNvPr id="32" name="Freeform 32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3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HISTORY LESSON</a:t>
            </a:r>
          </a:p>
        </p:txBody>
      </p:sp>
      <p:pic>
        <p:nvPicPr>
          <p:cNvPr id="2050" name="Picture 2" descr="a timeline of the simplicity of web development in 2014, the complexity in 2019, and HTMX introducing a new simplicity in 2021">
            <a:extLst>
              <a:ext uri="{FF2B5EF4-FFF2-40B4-BE49-F238E27FC236}">
                <a16:creationId xmlns:a16="http://schemas.microsoft.com/office/drawing/2014/main" id="{3B93AADC-2272-8768-2E73-2A0B6D0FB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3118"/>
            <a:ext cx="18296946" cy="609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4098" y="354070"/>
            <a:ext cx="13639800" cy="273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LAWS OF SOFTWARE ARCHITECURE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7FB4787D-D65D-B19E-4692-CCE4B3E12278}"/>
              </a:ext>
            </a:extLst>
          </p:cNvPr>
          <p:cNvGrpSpPr/>
          <p:nvPr/>
        </p:nvGrpSpPr>
        <p:grpSpPr>
          <a:xfrm>
            <a:off x="7095208" y="3517292"/>
            <a:ext cx="9034431" cy="2808103"/>
            <a:chOff x="0" y="0"/>
            <a:chExt cx="1744696" cy="54229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B4F0181C-C535-0B60-BBEA-3109C3D6DBA7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4BF6E7F-7856-11A3-4839-F56814CF9A8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F618B552-1F67-5154-1140-CB9D2D5B34E2}"/>
              </a:ext>
            </a:extLst>
          </p:cNvPr>
          <p:cNvSpPr txBox="1"/>
          <p:nvPr/>
        </p:nvSpPr>
        <p:spPr>
          <a:xfrm>
            <a:off x="7224667" y="3767306"/>
            <a:ext cx="8701133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First Law of Software Architecture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32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Everything in software architecture is a trade-off.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167EA889-0576-D153-D391-3D34F4A42306}"/>
              </a:ext>
            </a:extLst>
          </p:cNvPr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4613C80E-15CF-87D4-2FAF-F58E8A50B232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F229082B-601B-0167-2D38-C770546545E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01EB1283-8993-CCE6-9908-C13A1F250C79}"/>
              </a:ext>
            </a:extLst>
          </p:cNvPr>
          <p:cNvSpPr txBox="1"/>
          <p:nvPr/>
        </p:nvSpPr>
        <p:spPr>
          <a:xfrm>
            <a:off x="2324099" y="6828977"/>
            <a:ext cx="8698690" cy="1394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Second Law of Software Architecture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32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Why is more important than how.</a:t>
            </a:r>
          </a:p>
        </p:txBody>
      </p:sp>
      <p:pic>
        <p:nvPicPr>
          <p:cNvPr id="20" name="Picture 19" descr="Program coding on a computer screen">
            <a:extLst>
              <a:ext uri="{FF2B5EF4-FFF2-40B4-BE49-F238E27FC236}">
                <a16:creationId xmlns:a16="http://schemas.microsoft.com/office/drawing/2014/main" id="{DA98536A-1519-581C-37A2-CD57CDFD12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45" y="3503816"/>
            <a:ext cx="4260568" cy="2840378"/>
          </a:xfrm>
          <a:prstGeom prst="rect">
            <a:avLst/>
          </a:prstGeom>
        </p:spPr>
      </p:pic>
      <p:pic>
        <p:nvPicPr>
          <p:cNvPr id="22" name="Picture 21" descr="A white jigsaw puzzle with a red piece standing out">
            <a:extLst>
              <a:ext uri="{FF2B5EF4-FFF2-40B4-BE49-F238E27FC236}">
                <a16:creationId xmlns:a16="http://schemas.microsoft.com/office/drawing/2014/main" id="{ED444591-5005-741E-8A8C-E8047182BA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224" y="6572062"/>
            <a:ext cx="4139484" cy="27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3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HISTORY LESSON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F9CAB388-357F-D9B5-4984-9F0CA1675514}"/>
              </a:ext>
            </a:extLst>
          </p:cNvPr>
          <p:cNvGrpSpPr/>
          <p:nvPr/>
        </p:nvGrpSpPr>
        <p:grpSpPr>
          <a:xfrm>
            <a:off x="7095208" y="3517292"/>
            <a:ext cx="9034431" cy="2808103"/>
            <a:chOff x="0" y="0"/>
            <a:chExt cx="1744696" cy="54229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AAA0C6D8-F923-B3F1-D1D1-4C30229CF9FB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8AA1C71E-C2DA-825A-80DB-921A0AA8A4C7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11EAC148-59B7-3220-7194-2D16A27D3E2F}"/>
              </a:ext>
            </a:extLst>
          </p:cNvPr>
          <p:cNvSpPr txBox="1"/>
          <p:nvPr/>
        </p:nvSpPr>
        <p:spPr>
          <a:xfrm>
            <a:off x="7224667" y="3767306"/>
            <a:ext cx="8701133" cy="2132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1993-2000 THE SIMPLE WEB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32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We only had HTML!!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32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They were called Web Sites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C8B8CD1B-3B35-C8E6-C55D-75B96D114186}"/>
              </a:ext>
            </a:extLst>
          </p:cNvPr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511EE9A5-6057-96A4-C3B1-47A4E90E7708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3DE68334-97A3-261B-6DA1-082BA96BA23C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6AA8DB67-0004-BB44-98D6-C9234E37C19D}"/>
              </a:ext>
            </a:extLst>
          </p:cNvPr>
          <p:cNvSpPr txBox="1"/>
          <p:nvPr/>
        </p:nvSpPr>
        <p:spPr>
          <a:xfrm>
            <a:off x="2347036" y="6682507"/>
            <a:ext cx="8698690" cy="2604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1996-2007 CORPORATE WEB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ActiveX, Java applets, Flash, Silverlight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CSS and JS in their infancy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SOAP, Calls over HTTP</a:t>
            </a:r>
          </a:p>
        </p:txBody>
      </p:sp>
    </p:spTree>
    <p:extLst>
      <p:ext uri="{BB962C8B-B14F-4D97-AF65-F5344CB8AC3E}">
        <p14:creationId xmlns:p14="http://schemas.microsoft.com/office/powerpoint/2010/main" val="176746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8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30" b="0" i="0" u="none" strike="noStrike" kern="1200" cap="none" spc="78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Bold"/>
                <a:ea typeface="Oswald Bold"/>
                <a:cs typeface="Oswald Bold"/>
                <a:sym typeface="Oswald Bold"/>
              </a:rPr>
              <a:t>HISTORY LESSON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01D452BA-AC82-84CF-833F-061D57C587FA}"/>
              </a:ext>
            </a:extLst>
          </p:cNvPr>
          <p:cNvGrpSpPr/>
          <p:nvPr/>
        </p:nvGrpSpPr>
        <p:grpSpPr>
          <a:xfrm>
            <a:off x="7095208" y="3517292"/>
            <a:ext cx="9034431" cy="2808103"/>
            <a:chOff x="0" y="0"/>
            <a:chExt cx="1744696" cy="54229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F9BC51A4-1123-E414-61B1-9396044E6A82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70CC338-DA13-3DFD-24A7-609C143BBFA5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A1F30734-CE97-811C-BA43-95A91BE4E498}"/>
              </a:ext>
            </a:extLst>
          </p:cNvPr>
          <p:cNvSpPr txBox="1"/>
          <p:nvPr/>
        </p:nvSpPr>
        <p:spPr>
          <a:xfrm>
            <a:off x="7261856" y="3655598"/>
            <a:ext cx="8701133" cy="2604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2005-2015 WEB 2.0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Rise of JQuery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Browsers limitations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 AJAX ("Asynchronous JS and XML")</a:t>
            </a: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C7AAC566-DC84-A8F1-878A-749285D5D61C}"/>
              </a:ext>
            </a:extLst>
          </p:cNvPr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1612CBDB-0651-432D-CCFA-E7C2FD0E11AB}"/>
                </a:ext>
              </a:extLst>
            </p:cNvPr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4AEFE574-69FD-89DB-AA6A-EDDC0AA6B5BA}"/>
                </a:ext>
              </a:extLst>
            </p:cNvPr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24">
            <a:extLst>
              <a:ext uri="{FF2B5EF4-FFF2-40B4-BE49-F238E27FC236}">
                <a16:creationId xmlns:a16="http://schemas.microsoft.com/office/drawing/2014/main" id="{A053E38A-8B3F-C225-EBA7-17C1D7FF5C67}"/>
              </a:ext>
            </a:extLst>
          </p:cNvPr>
          <p:cNvSpPr txBox="1"/>
          <p:nvPr/>
        </p:nvSpPr>
        <p:spPr>
          <a:xfrm>
            <a:off x="2347036" y="6705626"/>
            <a:ext cx="8698690" cy="2604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 algn="l">
              <a:lnSpc>
                <a:spcPct val="150000"/>
              </a:lnSpc>
            </a:pPr>
            <a:r>
              <a:rPr lang="en-US" sz="3200" b="1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2010-2020 SPA DOMINATION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Adoption of HTML5, CSS3, ES5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Mobile HTTP grows</a:t>
            </a:r>
          </a:p>
          <a:p>
            <a:pPr marL="427768" lvl="1" indent="-213884" algn="l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  <a:latin typeface="Montserrat Light" panose="00000400000000000000" pitchFamily="2" charset="0"/>
                <a:ea typeface="DM Sans"/>
                <a:cs typeface="DM Sans"/>
                <a:sym typeface="DM Sans"/>
              </a:rPr>
              <a:t>Rise of Single Page Applications (SPA)</a:t>
            </a:r>
          </a:p>
        </p:txBody>
      </p:sp>
    </p:spTree>
    <p:extLst>
      <p:ext uri="{BB962C8B-B14F-4D97-AF65-F5344CB8AC3E}">
        <p14:creationId xmlns:p14="http://schemas.microsoft.com/office/powerpoint/2010/main" val="3713526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1210</Words>
  <Application>Microsoft Office PowerPoint</Application>
  <PresentationFormat>Custom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DM Sans Italics</vt:lpstr>
      <vt:lpstr>Oswald</vt:lpstr>
      <vt:lpstr>DM Sans Bold</vt:lpstr>
      <vt:lpstr>Hack</vt:lpstr>
      <vt:lpstr>Calibri</vt:lpstr>
      <vt:lpstr>Montserrat SemiBold</vt:lpstr>
      <vt:lpstr>Montserrat Light</vt:lpstr>
      <vt:lpstr>Oswald Bold</vt:lpstr>
      <vt:lpstr>Gill Sans MT</vt:lpstr>
      <vt:lpstr>DM Sans</vt:lpstr>
      <vt:lpstr>Arial</vt:lpstr>
      <vt:lpstr>Consolas</vt:lpstr>
      <vt:lpstr>Montserrat Classic Bold</vt:lpstr>
      <vt:lpstr>Office Theme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Triggering HTMX</vt:lpstr>
      <vt:lpstr>Targets in htmx (hx-target)</vt:lpstr>
      <vt:lpstr>Swapping in HTMX (hx-swap)</vt:lpstr>
      <vt:lpstr>Swapping in HTMX (hx-swap)</vt:lpstr>
      <vt:lpstr>Events in HTMX (hx-trigger)</vt:lpstr>
      <vt:lpstr>HTMX with Forms</vt:lpstr>
      <vt:lpstr>Why use HTMX with ASP.NET Core?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Chris Woodruff</dc:creator>
  <cp:lastModifiedBy>Chris Woodruff</cp:lastModifiedBy>
  <cp:revision>2</cp:revision>
  <dcterms:created xsi:type="dcterms:W3CDTF">2006-08-16T00:00:00Z</dcterms:created>
  <dcterms:modified xsi:type="dcterms:W3CDTF">2024-08-28T05:45:14Z</dcterms:modified>
  <dc:identifier>DAGO3YeCOm0</dc:identifier>
</cp:coreProperties>
</file>